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5"/>
  </p:notesMasterIdLst>
  <p:sldIdLst>
    <p:sldId id="256" r:id="rId2"/>
    <p:sldId id="257" r:id="rId3"/>
    <p:sldId id="305" r:id="rId4"/>
    <p:sldId id="307" r:id="rId5"/>
    <p:sldId id="308" r:id="rId6"/>
    <p:sldId id="261" r:id="rId7"/>
    <p:sldId id="309" r:id="rId8"/>
    <p:sldId id="310" r:id="rId9"/>
    <p:sldId id="311" r:id="rId10"/>
    <p:sldId id="312" r:id="rId11"/>
    <p:sldId id="313" r:id="rId12"/>
    <p:sldId id="263" r:id="rId13"/>
    <p:sldId id="314" r:id="rId14"/>
  </p:sldIdLst>
  <p:sldSz cx="9144000" cy="5143500" type="screen16x9"/>
  <p:notesSz cx="6858000" cy="9144000"/>
  <p:embeddedFontLst>
    <p:embeddedFont>
      <p:font typeface="Montserrat" panose="020B0604020202020204" charset="0"/>
      <p:regular r:id="rId16"/>
      <p:bold r:id="rId17"/>
      <p:italic r:id="rId18"/>
      <p:boldItalic r:id="rId19"/>
    </p:embeddedFont>
    <p:embeddedFont>
      <p:font typeface="Montserrat ExtraLight" panose="020B0604020202020204" charset="0"/>
      <p:regular r:id="rId20"/>
      <p:bold r:id="rId21"/>
      <p:italic r:id="rId22"/>
      <p:boldItalic r:id="rId23"/>
    </p:embeddedFont>
    <p:embeddedFont>
      <p:font typeface="Montserrat ExtraBold" panose="020B0604020202020204" charset="0"/>
      <p:bold r:id="rId24"/>
      <p:boldItalic r:id="rId25"/>
    </p:embeddedFont>
    <p:embeddedFont>
      <p:font typeface="Elephant" panose="02020904090505020303" pitchFamily="18" charset="0"/>
      <p:regular r:id="rId26"/>
      <p: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247C40-E555-4584-8932-7123ED2BED9B}">
  <a:tblStyle styleId="{4A247C40-E555-4584-8932-7123ED2BED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snapToGrid="0">
      <p:cViewPr varScale="1">
        <p:scale>
          <a:sx n="111" d="100"/>
          <a:sy n="111" d="100"/>
        </p:scale>
        <p:origin x="63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492767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840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3403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2682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2229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332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80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7502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100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724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948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5238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304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3496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59" r:id="rId5"/>
    <p:sldLayoutId id="2147483663" r:id="rId6"/>
    <p:sldLayoutId id="214748367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787549"/>
            <a:ext cx="4792200" cy="807251"/>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t>STUDENT EXAMINATION MANAGEMENT SYSTEM</a:t>
            </a:r>
            <a:endParaRPr sz="2000" dirty="0"/>
          </a:p>
        </p:txBody>
      </p:sp>
      <p:sp>
        <p:nvSpPr>
          <p:cNvPr id="163" name="Google Shape;163;p38"/>
          <p:cNvSpPr txBox="1">
            <a:spLocks noGrp="1"/>
          </p:cNvSpPr>
          <p:nvPr>
            <p:ph type="subTitle" idx="1"/>
          </p:nvPr>
        </p:nvSpPr>
        <p:spPr>
          <a:xfrm>
            <a:off x="2044199" y="3704650"/>
            <a:ext cx="6941671" cy="132798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                                                           </a:t>
            </a:r>
          </a:p>
          <a:p>
            <a:pPr marL="0" lvl="0" indent="0" algn="r" rtl="0">
              <a:spcBef>
                <a:spcPts val="0"/>
              </a:spcBef>
              <a:spcAft>
                <a:spcPts val="0"/>
              </a:spcAft>
              <a:buNone/>
            </a:pPr>
            <a:endParaRPr lang="en" dirty="0"/>
          </a:p>
          <a:p>
            <a:pPr marL="0" lvl="0" indent="0" algn="l" rtl="0">
              <a:spcBef>
                <a:spcPts val="0"/>
              </a:spcBef>
              <a:spcAft>
                <a:spcPts val="0"/>
              </a:spcAft>
              <a:buNone/>
            </a:pPr>
            <a:r>
              <a:rPr lang="en" dirty="0" smtClean="0"/>
              <a:t>                                                                                   2010080001 Abhiram K</a:t>
            </a:r>
          </a:p>
          <a:p>
            <a:pPr marL="0" lvl="0" indent="0" algn="ctr" rtl="0">
              <a:spcBef>
                <a:spcPts val="0"/>
              </a:spcBef>
              <a:spcAft>
                <a:spcPts val="0"/>
              </a:spcAft>
              <a:buNone/>
            </a:pPr>
            <a:r>
              <a:rPr lang="en" dirty="0" smtClean="0"/>
              <a:t>                                                                                   2010080036 Kapila Vishnu Vamsi</a:t>
            </a:r>
          </a:p>
          <a:p>
            <a:pPr marL="0" lvl="0" indent="0" algn="ctr" rtl="0">
              <a:spcBef>
                <a:spcPts val="0"/>
              </a:spcBef>
              <a:spcAft>
                <a:spcPts val="0"/>
              </a:spcAft>
              <a:buNone/>
            </a:pPr>
            <a:r>
              <a:rPr lang="en" dirty="0" smtClean="0"/>
              <a:t>                                                                          2010080017 Sahasi Korrapati </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400" b="0" dirty="0" smtClean="0">
                <a:latin typeface="Montserrat ExtraLight"/>
                <a:ea typeface="Montserrat ExtraLight"/>
                <a:cs typeface="Montserrat ExtraLight"/>
                <a:sym typeface="Montserrat ExtraLight"/>
              </a:rPr>
              <a:t>(SEMS)</a:t>
            </a:r>
            <a:endParaRPr sz="14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43" y="130507"/>
            <a:ext cx="1836635" cy="7026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p43"/>
          <p:cNvSpPr txBox="1">
            <a:spLocks noGrp="1"/>
          </p:cNvSpPr>
          <p:nvPr>
            <p:ph type="title" idx="2"/>
          </p:nvPr>
        </p:nvSpPr>
        <p:spPr>
          <a:xfrm>
            <a:off x="126700" y="4140068"/>
            <a:ext cx="573591"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smtClean="0"/>
              <a:t>05</a:t>
            </a:r>
            <a:endParaRPr sz="1800" dirty="0"/>
          </a:p>
        </p:txBody>
      </p:sp>
      <p:sp>
        <p:nvSpPr>
          <p:cNvPr id="208" name="Google Shape;208;p43"/>
          <p:cNvSpPr txBox="1">
            <a:spLocks noGrp="1"/>
          </p:cNvSpPr>
          <p:nvPr>
            <p:ph type="subTitle" idx="1"/>
          </p:nvPr>
        </p:nvSpPr>
        <p:spPr>
          <a:xfrm>
            <a:off x="969006" y="4486597"/>
            <a:ext cx="360987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Display the result :</a:t>
            </a:r>
            <a:endParaRPr dirty="0"/>
          </a:p>
        </p:txBody>
      </p:sp>
      <p:cxnSp>
        <p:nvCxnSpPr>
          <p:cNvPr id="209" name="Google Shape;209;p43"/>
          <p:cNvCxnSpPr/>
          <p:nvPr/>
        </p:nvCxnSpPr>
        <p:spPr>
          <a:xfrm>
            <a:off x="819424" y="4143600"/>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p:cNvPicPr>
            <a:picLocks noChangeAspect="1"/>
          </p:cNvPicPr>
          <p:nvPr/>
        </p:nvPicPr>
        <p:blipFill rotWithShape="1">
          <a:blip r:embed="rId3"/>
          <a:srcRect l="24090" t="2570" r="16505" b="3524"/>
          <a:stretch/>
        </p:blipFill>
        <p:spPr>
          <a:xfrm>
            <a:off x="2773941" y="158129"/>
            <a:ext cx="3630099" cy="4560818"/>
          </a:xfrm>
          <a:prstGeom prst="rect">
            <a:avLst/>
          </a:prstGeom>
        </p:spPr>
      </p:pic>
    </p:spTree>
    <p:extLst>
      <p:ext uri="{BB962C8B-B14F-4D97-AF65-F5344CB8AC3E}">
        <p14:creationId xmlns:p14="http://schemas.microsoft.com/office/powerpoint/2010/main" val="3154344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p43"/>
          <p:cNvSpPr txBox="1">
            <a:spLocks noGrp="1"/>
          </p:cNvSpPr>
          <p:nvPr>
            <p:ph type="title" idx="2"/>
          </p:nvPr>
        </p:nvSpPr>
        <p:spPr>
          <a:xfrm>
            <a:off x="126700" y="4140068"/>
            <a:ext cx="573591"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smtClean="0"/>
              <a:t>06</a:t>
            </a:r>
            <a:endParaRPr sz="1800" dirty="0"/>
          </a:p>
        </p:txBody>
      </p:sp>
      <p:sp>
        <p:nvSpPr>
          <p:cNvPr id="208" name="Google Shape;208;p43"/>
          <p:cNvSpPr txBox="1">
            <a:spLocks noGrp="1"/>
          </p:cNvSpPr>
          <p:nvPr>
            <p:ph type="subTitle" idx="1"/>
          </p:nvPr>
        </p:nvSpPr>
        <p:spPr>
          <a:xfrm>
            <a:off x="969006" y="4486597"/>
            <a:ext cx="360987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Exit :</a:t>
            </a:r>
            <a:endParaRPr dirty="0"/>
          </a:p>
        </p:txBody>
      </p:sp>
      <p:cxnSp>
        <p:nvCxnSpPr>
          <p:cNvPr id="209" name="Google Shape;209;p43"/>
          <p:cNvCxnSpPr/>
          <p:nvPr/>
        </p:nvCxnSpPr>
        <p:spPr>
          <a:xfrm>
            <a:off x="819424" y="4143600"/>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p:cNvPicPr>
            <a:picLocks noChangeAspect="1"/>
          </p:cNvPicPr>
          <p:nvPr/>
        </p:nvPicPr>
        <p:blipFill rotWithShape="1">
          <a:blip r:embed="rId3"/>
          <a:srcRect l="23856" t="12883" r="18193" b="8190"/>
          <a:stretch/>
        </p:blipFill>
        <p:spPr>
          <a:xfrm>
            <a:off x="3161576" y="611891"/>
            <a:ext cx="3137108" cy="3712603"/>
          </a:xfrm>
          <a:prstGeom prst="rect">
            <a:avLst/>
          </a:prstGeom>
        </p:spPr>
      </p:pic>
    </p:spTree>
    <p:extLst>
      <p:ext uri="{BB962C8B-B14F-4D97-AF65-F5344CB8AC3E}">
        <p14:creationId xmlns:p14="http://schemas.microsoft.com/office/powerpoint/2010/main" val="4146280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08302" y="-56864"/>
            <a:ext cx="2224086" cy="5656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a:t>
            </a:r>
            <a:r>
              <a:rPr lang="en" dirty="0" smtClean="0"/>
              <a:t>onclusion :</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7" name="Google Shape;227;p45"/>
          <p:cNvCxnSpPr/>
          <p:nvPr/>
        </p:nvCxnSpPr>
        <p:spPr>
          <a:xfrm>
            <a:off x="4199646" y="414022"/>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4920062" y="414022"/>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Subtitle 4"/>
          <p:cNvSpPr>
            <a:spLocks noGrp="1"/>
          </p:cNvSpPr>
          <p:nvPr>
            <p:ph type="subTitle" idx="1"/>
          </p:nvPr>
        </p:nvSpPr>
        <p:spPr>
          <a:xfrm>
            <a:off x="797523" y="756272"/>
            <a:ext cx="7212072" cy="4063236"/>
          </a:xfrm>
        </p:spPr>
        <p:txBody>
          <a:bodyPr/>
          <a:lstStyle/>
          <a:p>
            <a:r>
              <a:rPr lang="en-IN" dirty="0"/>
              <a:t> </a:t>
            </a:r>
            <a:endParaRPr lang="en-US" dirty="0"/>
          </a:p>
          <a:p>
            <a:pPr algn="just"/>
            <a:r>
              <a:rPr lang="en-IN" dirty="0" smtClean="0"/>
              <a:t>                           Hence </a:t>
            </a:r>
            <a:r>
              <a:rPr lang="en-IN" dirty="0"/>
              <a:t>a system will be developed which will help to manage the </a:t>
            </a:r>
            <a:r>
              <a:rPr lang="en-IN" dirty="0" err="1" smtClean="0"/>
              <a:t>proceduressingle</a:t>
            </a:r>
            <a:r>
              <a:rPr lang="en-IN" dirty="0" smtClean="0"/>
              <a:t> </a:t>
            </a:r>
            <a:r>
              <a:rPr lang="en-IN" dirty="0" err="1"/>
              <a:t>handedly</a:t>
            </a:r>
            <a:r>
              <a:rPr lang="en-IN" dirty="0"/>
              <a:t> which reduces errors and increase efficiency.</a:t>
            </a:r>
            <a:endParaRPr lang="en-US" dirty="0"/>
          </a:p>
          <a:p>
            <a:pPr algn="just"/>
            <a:r>
              <a:rPr lang="en-US" dirty="0"/>
              <a:t> </a:t>
            </a:r>
          </a:p>
          <a:p>
            <a:pPr algn="just"/>
            <a:r>
              <a:rPr lang="en-IN" b="1" dirty="0" smtClean="0"/>
              <a:t>         Future </a:t>
            </a:r>
            <a:r>
              <a:rPr lang="en-IN" b="1" dirty="0"/>
              <a:t>Implementations </a:t>
            </a:r>
            <a:r>
              <a:rPr lang="en-IN" b="1" dirty="0" smtClean="0"/>
              <a:t>:</a:t>
            </a:r>
          </a:p>
          <a:p>
            <a:pPr algn="just"/>
            <a:endParaRPr lang="en-US" dirty="0"/>
          </a:p>
          <a:p>
            <a:pPr algn="just"/>
            <a:r>
              <a:rPr lang="en-IN" b="1" dirty="0"/>
              <a:t>	</a:t>
            </a:r>
            <a:r>
              <a:rPr lang="en-IN" dirty="0"/>
              <a:t>In future implementations of this Student Exam Management System project can store data in database (Rows and Columns) by using SQL (Structured Query Language) and using commands like UPDATE, SELECT, DELETE, DROP, INSERT, </a:t>
            </a:r>
            <a:r>
              <a:rPr lang="en-IN" dirty="0" err="1"/>
              <a:t>etc</a:t>
            </a:r>
            <a:r>
              <a:rPr lang="en-IN" dirty="0"/>
              <a:t>, and by using high level languages like Java and Python which we can get the data of a particular student by just entering student unique ID</a:t>
            </a:r>
            <a:endParaRPr lang="en-US" dirty="0"/>
          </a:p>
          <a:p>
            <a:pPr algn="just"/>
            <a:r>
              <a:rPr lang="en-IN" b="1" dirty="0"/>
              <a:t>	</a:t>
            </a:r>
            <a:r>
              <a:rPr lang="en-IN" dirty="0"/>
              <a:t>Hence a system will be developed which will help to manage the procedures single </a:t>
            </a:r>
            <a:r>
              <a:rPr lang="en-IN" dirty="0" err="1"/>
              <a:t>handedly</a:t>
            </a:r>
            <a:r>
              <a:rPr lang="en-IN" dirty="0"/>
              <a:t>.</a:t>
            </a:r>
            <a:endParaRPr lang="en-US" dirty="0"/>
          </a:p>
          <a:p>
            <a:pPr algn="just"/>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7"/>
          <p:cNvSpPr txBox="1">
            <a:spLocks noGrp="1"/>
          </p:cNvSpPr>
          <p:nvPr>
            <p:ph type="title"/>
          </p:nvPr>
        </p:nvSpPr>
        <p:spPr>
          <a:xfrm>
            <a:off x="1692319" y="1231858"/>
            <a:ext cx="5128646" cy="59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smtClean="0"/>
              <a:t>THANK YOU!</a:t>
            </a:r>
            <a:endParaRPr sz="4000" dirty="0"/>
          </a:p>
        </p:txBody>
      </p:sp>
      <p:sp>
        <p:nvSpPr>
          <p:cNvPr id="2153" name="Google Shape;2153;p67"/>
          <p:cNvSpPr txBox="1">
            <a:spLocks noGrp="1"/>
          </p:cNvSpPr>
          <p:nvPr>
            <p:ph type="subTitle" idx="1"/>
          </p:nvPr>
        </p:nvSpPr>
        <p:spPr>
          <a:xfrm>
            <a:off x="1692319" y="1830658"/>
            <a:ext cx="4865587" cy="3449486"/>
          </a:xfrm>
          <a:prstGeom prst="rect">
            <a:avLst/>
          </a:prstGeom>
        </p:spPr>
        <p:txBody>
          <a:bodyPr spcFirstLastPara="1" wrap="square" lIns="91425" tIns="91425" rIns="91425" bIns="91425" anchor="t" anchorCtr="0">
            <a:noAutofit/>
          </a:bodyPr>
          <a:lstStyle/>
          <a:p>
            <a:r>
              <a:rPr lang="en-US" sz="2000" dirty="0"/>
              <a:t> </a:t>
            </a:r>
          </a:p>
          <a:p>
            <a:pPr algn="l"/>
            <a:r>
              <a:rPr lang="en-IN" sz="2000" dirty="0" smtClean="0"/>
              <a:t>               We </a:t>
            </a:r>
            <a:r>
              <a:rPr lang="en-IN" sz="2000" dirty="0"/>
              <a:t>are greatly indebted to the authorities of KL deemed to be university Hyderabad .  For </a:t>
            </a:r>
            <a:r>
              <a:rPr lang="en-IN" sz="2000" dirty="0" smtClean="0"/>
              <a:t>providing us </a:t>
            </a:r>
            <a:r>
              <a:rPr lang="en-IN" sz="2000" dirty="0"/>
              <a:t>the necessary </a:t>
            </a:r>
            <a:r>
              <a:rPr lang="en-IN" sz="2000" dirty="0" smtClean="0"/>
              <a:t>facilities to </a:t>
            </a:r>
            <a:r>
              <a:rPr lang="en-IN" sz="2000" dirty="0"/>
              <a:t>successfully completion of this project.</a:t>
            </a:r>
            <a:endParaRPr lang="en-US" sz="2000" dirty="0"/>
          </a:p>
          <a:p>
            <a:r>
              <a:rPr lang="en-IN" sz="2000" b="1" dirty="0"/>
              <a:t> </a:t>
            </a:r>
            <a:endParaRPr lang="en-US" sz="2000" dirty="0"/>
          </a:p>
          <a:p>
            <a:pPr marL="0" lvl="0" indent="0" algn="ctr" rtl="0">
              <a:spcBef>
                <a:spcPts val="0"/>
              </a:spcBef>
              <a:spcAft>
                <a:spcPts val="0"/>
              </a:spcAft>
              <a:buNone/>
            </a:pPr>
            <a:endParaRPr dirty="0"/>
          </a:p>
        </p:txBody>
      </p:sp>
      <p:cxnSp>
        <p:nvCxnSpPr>
          <p:cNvPr id="2154" name="Google Shape;2154;p67"/>
          <p:cNvCxnSpPr/>
          <p:nvPr/>
        </p:nvCxnSpPr>
        <p:spPr>
          <a:xfrm>
            <a:off x="2743613" y="68010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958668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INTRODUCTION:</a:t>
            </a:r>
            <a:endParaRPr dirty="0"/>
          </a:p>
        </p:txBody>
      </p:sp>
      <p:sp>
        <p:nvSpPr>
          <p:cNvPr id="171" name="Google Shape;171;p39"/>
          <p:cNvSpPr txBox="1">
            <a:spLocks noGrp="1"/>
          </p:cNvSpPr>
          <p:nvPr>
            <p:ph type="body" idx="1"/>
          </p:nvPr>
        </p:nvSpPr>
        <p:spPr>
          <a:xfrm>
            <a:off x="844919" y="1136525"/>
            <a:ext cx="5888562" cy="3039900"/>
          </a:xfrm>
          <a:prstGeom prst="rect">
            <a:avLst/>
          </a:prstGeom>
        </p:spPr>
        <p:txBody>
          <a:bodyPr spcFirstLastPara="1" wrap="square" lIns="91425" tIns="91425" rIns="91425" bIns="91425" anchor="t" anchorCtr="0">
            <a:noAutofit/>
          </a:bodyPr>
          <a:lstStyle/>
          <a:p>
            <a:pPr marL="155575" indent="0" algn="just">
              <a:lnSpc>
                <a:spcPct val="150000"/>
              </a:lnSpc>
              <a:spcAft>
                <a:spcPts val="600"/>
              </a:spcAft>
              <a:buNone/>
            </a:pPr>
            <a:r>
              <a:rPr lang="en-IN" dirty="0" smtClean="0"/>
              <a:t>                  Our </a:t>
            </a:r>
            <a:r>
              <a:rPr lang="en-IN" dirty="0"/>
              <a:t>project is about student exam management system. The main objective of the system is to check the eligibility status of students to allow them to write the final exams</a:t>
            </a:r>
            <a:r>
              <a:rPr lang="en-IN" dirty="0" smtClean="0"/>
              <a:t>. </a:t>
            </a:r>
          </a:p>
          <a:p>
            <a:pPr marL="155575" indent="0" algn="just">
              <a:lnSpc>
                <a:spcPct val="150000"/>
              </a:lnSpc>
              <a:spcAft>
                <a:spcPts val="600"/>
              </a:spcAft>
              <a:buNone/>
            </a:pPr>
            <a:r>
              <a:rPr lang="en-US" dirty="0"/>
              <a:t> </a:t>
            </a:r>
            <a:r>
              <a:rPr lang="en-US" dirty="0" smtClean="0"/>
              <a:t>                </a:t>
            </a:r>
            <a:r>
              <a:rPr lang="en-IN" b="1" dirty="0" smtClean="0"/>
              <a:t> </a:t>
            </a:r>
            <a:r>
              <a:rPr lang="en-IN" dirty="0" smtClean="0"/>
              <a:t>Our Goal is to modify the existing manual storage of the records of students which will reduce lot of human energy and using computer knowledge to make things smoother and faster simultaneously.</a:t>
            </a:r>
            <a:endParaRPr lang="en-US" dirty="0" smtClean="0"/>
          </a:p>
          <a:p>
            <a:pPr marL="155575" indent="0" algn="just">
              <a:lnSpc>
                <a:spcPct val="150000"/>
              </a:lnSpc>
              <a:spcAft>
                <a:spcPts val="600"/>
              </a:spcAft>
              <a:buNone/>
            </a:pPr>
            <a:r>
              <a:rPr lang="en-IN" dirty="0"/>
              <a:t> </a:t>
            </a:r>
            <a:r>
              <a:rPr lang="en-US" dirty="0"/>
              <a:t> </a:t>
            </a:r>
            <a:r>
              <a:rPr lang="en-US" dirty="0" smtClean="0"/>
              <a:t>   </a:t>
            </a:r>
            <a:r>
              <a:rPr lang="en-IN" dirty="0" smtClean="0"/>
              <a:t>In </a:t>
            </a:r>
            <a:r>
              <a:rPr lang="en-IN" dirty="0"/>
              <a:t>our code we tried to create a software which takes the inputs as student’s details, paid status, attendance status and checks the student is eligible or not on the criteria we specified.</a:t>
            </a: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73" name="Google Shape;173;p39"/>
          <p:cNvSpPr txBox="1"/>
          <p:nvPr/>
        </p:nvSpPr>
        <p:spPr>
          <a:xfrm>
            <a:off x="1026200" y="4176425"/>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150" dirty="0" smtClean="0">
                <a:solidFill>
                  <a:schemeClr val="accent2"/>
                </a:solidFill>
                <a:latin typeface="Montserrat ExtraBold"/>
                <a:ea typeface="Montserrat ExtraBold"/>
                <a:cs typeface="Montserrat ExtraBold"/>
                <a:sym typeface="Montserrat ExtraBold"/>
              </a:rPr>
              <a:t>.</a:t>
            </a:r>
            <a:endParaRPr sz="1150" dirty="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1" name="Google Shape;171;p39"/>
          <p:cNvSpPr txBox="1">
            <a:spLocks noGrp="1"/>
          </p:cNvSpPr>
          <p:nvPr>
            <p:ph type="body" idx="1"/>
          </p:nvPr>
        </p:nvSpPr>
        <p:spPr>
          <a:xfrm>
            <a:off x="938499" y="309382"/>
            <a:ext cx="7208599" cy="4413871"/>
          </a:xfrm>
          <a:prstGeom prst="rect">
            <a:avLst/>
          </a:prstGeom>
        </p:spPr>
        <p:txBody>
          <a:bodyPr spcFirstLastPara="1" wrap="square" lIns="91425" tIns="91425" rIns="91425" bIns="91425" anchor="t" anchorCtr="0">
            <a:noAutofit/>
          </a:bodyPr>
          <a:lstStyle/>
          <a:p>
            <a:pPr marL="155575" indent="0">
              <a:buNone/>
            </a:pPr>
            <a:r>
              <a:rPr lang="en-IN" b="1" dirty="0"/>
              <a:t>Existing </a:t>
            </a:r>
            <a:r>
              <a:rPr lang="en-IN" b="1" dirty="0" smtClean="0"/>
              <a:t>System</a:t>
            </a:r>
          </a:p>
          <a:p>
            <a:pPr marL="155575" indent="0">
              <a:buNone/>
            </a:pPr>
            <a:endParaRPr lang="en-US" dirty="0"/>
          </a:p>
          <a:p>
            <a:pPr marL="155575" indent="0">
              <a:buNone/>
            </a:pPr>
            <a:r>
              <a:rPr lang="en-IN" b="1" dirty="0" smtClean="0"/>
              <a:t> </a:t>
            </a:r>
            <a:r>
              <a:rPr lang="en-IN" dirty="0"/>
              <a:t>	The existing system is the old hand, manual written which will have much error </a:t>
            </a:r>
            <a:endParaRPr lang="en-US" dirty="0"/>
          </a:p>
          <a:p>
            <a:pPr marL="155575" indent="0">
              <a:buNone/>
            </a:pPr>
            <a:r>
              <a:rPr lang="en-IN" dirty="0" smtClean="0"/>
              <a:t>     </a:t>
            </a:r>
            <a:r>
              <a:rPr lang="en-IN" dirty="0"/>
              <a:t>Disadvantages:-	</a:t>
            </a:r>
            <a:endParaRPr lang="en-US" dirty="0"/>
          </a:p>
          <a:p>
            <a:pPr lvl="0"/>
            <a:r>
              <a:rPr lang="en-US" dirty="0"/>
              <a:t>It contains much error because of manual entries.</a:t>
            </a:r>
          </a:p>
          <a:p>
            <a:pPr lvl="0"/>
            <a:r>
              <a:rPr lang="en-US" dirty="0"/>
              <a:t>It takes much time to store and collect the data as we need to write manually every record.</a:t>
            </a:r>
          </a:p>
          <a:p>
            <a:pPr lvl="0"/>
            <a:r>
              <a:rPr lang="en-US" dirty="0"/>
              <a:t>Even though we write the data it is difficult to preserve the data as it needs many shelves to keep the files and fire accidents can destroy every record as we saw many cases like that which destroyed many records.</a:t>
            </a:r>
          </a:p>
          <a:p>
            <a:pPr lvl="0"/>
            <a:r>
              <a:rPr lang="en-US" dirty="0"/>
              <a:t>Records can be manipulated if it is written manually, </a:t>
            </a:r>
            <a:r>
              <a:rPr lang="en-US" dirty="0" smtClean="0"/>
              <a:t>etc.</a:t>
            </a:r>
          </a:p>
          <a:p>
            <a:pPr lvl="0"/>
            <a:endParaRPr lang="en-US" dirty="0" smtClean="0"/>
          </a:p>
          <a:p>
            <a:pPr marL="155575" lvl="0" indent="0">
              <a:buNone/>
            </a:pPr>
            <a:r>
              <a:rPr lang="en-IN" b="1" dirty="0" smtClean="0"/>
              <a:t>Proposed System</a:t>
            </a:r>
          </a:p>
          <a:p>
            <a:pPr marL="155575" lvl="0" indent="0">
              <a:buNone/>
            </a:pPr>
            <a:endParaRPr lang="en-US" dirty="0"/>
          </a:p>
          <a:p>
            <a:pPr marL="155575" lvl="0" indent="0">
              <a:buNone/>
            </a:pPr>
            <a:r>
              <a:rPr lang="en-US" dirty="0"/>
              <a:t> </a:t>
            </a:r>
            <a:r>
              <a:rPr lang="en-US" dirty="0" smtClean="0"/>
              <a:t>   </a:t>
            </a:r>
            <a:r>
              <a:rPr lang="en-IN" dirty="0" smtClean="0"/>
              <a:t>The </a:t>
            </a:r>
            <a:r>
              <a:rPr lang="en-IN" dirty="0"/>
              <a:t>proposed system is written in C language which is easy and efficient to understand by the user. It is much error free than the manual hand written record.</a:t>
            </a:r>
            <a:endParaRPr lang="en-US" dirty="0"/>
          </a:p>
          <a:p>
            <a:pPr marL="155575" indent="0">
              <a:buNone/>
            </a:pPr>
            <a:r>
              <a:rPr lang="en-IN" dirty="0" smtClean="0"/>
              <a:t>    Advantages</a:t>
            </a:r>
            <a:r>
              <a:rPr lang="en-IN" dirty="0"/>
              <a:t>: -</a:t>
            </a:r>
            <a:endParaRPr lang="en-US" dirty="0"/>
          </a:p>
          <a:p>
            <a:pPr lvl="0"/>
            <a:r>
              <a:rPr lang="en-US" dirty="0"/>
              <a:t>It is easy to write the code.</a:t>
            </a:r>
          </a:p>
          <a:p>
            <a:pPr lvl="0"/>
            <a:r>
              <a:rPr lang="en-US" dirty="0"/>
              <a:t>It is error free.</a:t>
            </a:r>
          </a:p>
          <a:p>
            <a:pPr lvl="0"/>
            <a:r>
              <a:rPr lang="en-US" dirty="0"/>
              <a:t>It takes less time and is more efficient to use the proposed system.</a:t>
            </a:r>
          </a:p>
          <a:p>
            <a:pPr lvl="0"/>
            <a:r>
              <a:rPr lang="en-US" dirty="0"/>
              <a:t>It can store more records than the existing one within less time.</a:t>
            </a:r>
          </a:p>
          <a:p>
            <a:pPr lvl="0"/>
            <a:r>
              <a:rPr lang="en-US" dirty="0"/>
              <a:t> It is easy to store the data in this system.</a:t>
            </a:r>
          </a:p>
          <a:p>
            <a:pPr lvl="0"/>
            <a:r>
              <a:rPr lang="en-US" dirty="0"/>
              <a:t>Accuracy to work and easy to update information</a:t>
            </a:r>
          </a:p>
          <a:p>
            <a:pPr marL="0" lvl="0" indent="0" algn="l" rtl="0">
              <a:spcBef>
                <a:spcPts val="0"/>
              </a:spcBef>
              <a:spcAft>
                <a:spcPts val="1600"/>
              </a:spcAft>
              <a:buNone/>
            </a:pPr>
            <a:endParaRPr dirty="0"/>
          </a:p>
        </p:txBody>
      </p:sp>
      <p:sp>
        <p:nvSpPr>
          <p:cNvPr id="173" name="Google Shape;173;p39"/>
          <p:cNvSpPr txBox="1"/>
          <p:nvPr/>
        </p:nvSpPr>
        <p:spPr>
          <a:xfrm>
            <a:off x="1026200" y="4176425"/>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150" dirty="0" smtClean="0">
                <a:solidFill>
                  <a:schemeClr val="accent2"/>
                </a:solidFill>
                <a:latin typeface="Montserrat ExtraBold"/>
                <a:ea typeface="Montserrat ExtraBold"/>
                <a:cs typeface="Montserrat ExtraBold"/>
                <a:sym typeface="Montserrat ExtraBold"/>
              </a:rPr>
              <a:t>.</a:t>
            </a:r>
            <a:endParaRPr sz="1150" dirty="0">
              <a:solidFill>
                <a:schemeClr val="accent2"/>
              </a:solidFill>
              <a:latin typeface="Montserrat ExtraBold"/>
              <a:ea typeface="Montserrat ExtraBold"/>
              <a:cs typeface="Montserrat ExtraBold"/>
              <a:sym typeface="Montserrat ExtraBold"/>
            </a:endParaRPr>
          </a:p>
        </p:txBody>
      </p:sp>
    </p:spTree>
    <p:extLst>
      <p:ext uri="{BB962C8B-B14F-4D97-AF65-F5344CB8AC3E}">
        <p14:creationId xmlns:p14="http://schemas.microsoft.com/office/powerpoint/2010/main" val="1664869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1" name="Google Shape;171;p39"/>
          <p:cNvSpPr txBox="1">
            <a:spLocks noGrp="1"/>
          </p:cNvSpPr>
          <p:nvPr>
            <p:ph type="body" idx="1"/>
          </p:nvPr>
        </p:nvSpPr>
        <p:spPr>
          <a:xfrm>
            <a:off x="938499" y="309382"/>
            <a:ext cx="7208599" cy="4413871"/>
          </a:xfrm>
          <a:prstGeom prst="rect">
            <a:avLst/>
          </a:prstGeom>
        </p:spPr>
        <p:txBody>
          <a:bodyPr spcFirstLastPara="1" wrap="square" lIns="91425" tIns="91425" rIns="91425" bIns="91425" anchor="t" anchorCtr="0">
            <a:noAutofit/>
          </a:bodyPr>
          <a:lstStyle/>
          <a:p>
            <a:pPr marL="155575" indent="0">
              <a:buNone/>
            </a:pPr>
            <a:endParaRPr lang="en-US" dirty="0"/>
          </a:p>
          <a:p>
            <a:pPr marL="155575" indent="0">
              <a:buNone/>
            </a:pPr>
            <a:r>
              <a:rPr lang="en-IN" dirty="0" smtClean="0"/>
              <a:t>                                       </a:t>
            </a:r>
            <a:r>
              <a:rPr lang="en-IN" dirty="0"/>
              <a:t>The criteria we specified are that a student is only eligible to give the final exams if and only if his fee payment status is ‘P’ and the percentage of attendance is more than 65</a:t>
            </a:r>
            <a:r>
              <a:rPr lang="en-IN" dirty="0" smtClean="0"/>
              <a:t>%.</a:t>
            </a:r>
          </a:p>
          <a:p>
            <a:pPr marL="155575" indent="0">
              <a:buNone/>
            </a:pPr>
            <a:endParaRPr lang="en-US" dirty="0"/>
          </a:p>
          <a:p>
            <a:pPr marL="155575" indent="0">
              <a:buNone/>
            </a:pPr>
            <a:r>
              <a:rPr lang="en-IN" dirty="0"/>
              <a:t>            We get the status of fee payment when the fees is fully paid ‘P’ and for rest of the cases it is ‘F’. similarly we get the status of result – ‘PASS’ if the student gets  greater than or equal to 50% in all the subjects , else the student gets ‘FAIL’ as result. The status of attendance is also achieved by giving number of days present by the student. if the percentage is greater than or equal to 65%, the student is allowed to take the exam. </a:t>
            </a:r>
            <a:endParaRPr lang="en-US" dirty="0"/>
          </a:p>
          <a:p>
            <a:pPr marL="155575" indent="0">
              <a:buNone/>
            </a:pPr>
            <a:r>
              <a:rPr lang="en-IN" dirty="0"/>
              <a:t> </a:t>
            </a:r>
            <a:endParaRPr lang="en-US" dirty="0"/>
          </a:p>
          <a:p>
            <a:pPr marL="155575" indent="0">
              <a:buNone/>
            </a:pPr>
            <a:r>
              <a:rPr lang="en-IN" dirty="0" smtClean="0"/>
              <a:t>    In </a:t>
            </a:r>
            <a:r>
              <a:rPr lang="en-IN" dirty="0"/>
              <a:t>the source code the total work is divided into 6 functions. </a:t>
            </a:r>
            <a:endParaRPr lang="en-US" dirty="0"/>
          </a:p>
          <a:p>
            <a:pPr marL="155575" indent="0">
              <a:buNone/>
            </a:pPr>
            <a:r>
              <a:rPr lang="en-IN" dirty="0" smtClean="0"/>
              <a:t>   The </a:t>
            </a:r>
            <a:r>
              <a:rPr lang="en-IN" dirty="0"/>
              <a:t>functions are:</a:t>
            </a:r>
            <a:endParaRPr lang="en-US" dirty="0"/>
          </a:p>
          <a:p>
            <a:pPr lvl="0"/>
            <a:r>
              <a:rPr lang="en-US" dirty="0"/>
              <a:t>Get student data.</a:t>
            </a:r>
          </a:p>
          <a:p>
            <a:pPr lvl="0"/>
            <a:r>
              <a:rPr lang="en-US" dirty="0"/>
              <a:t>Display student data.</a:t>
            </a:r>
          </a:p>
          <a:p>
            <a:pPr lvl="0"/>
            <a:r>
              <a:rPr lang="en-US" dirty="0"/>
              <a:t>Check the eligibility of student data.</a:t>
            </a:r>
          </a:p>
          <a:p>
            <a:pPr lvl="0"/>
            <a:r>
              <a:rPr lang="en-US" dirty="0"/>
              <a:t>Accept the marks.</a:t>
            </a:r>
          </a:p>
          <a:p>
            <a:pPr lvl="0"/>
            <a:r>
              <a:rPr lang="en-US" dirty="0"/>
              <a:t>Display the result.</a:t>
            </a:r>
          </a:p>
          <a:p>
            <a:pPr lvl="0"/>
            <a:r>
              <a:rPr lang="en-US" dirty="0"/>
              <a:t>Exit.</a:t>
            </a:r>
            <a:endParaRPr dirty="0"/>
          </a:p>
        </p:txBody>
      </p:sp>
      <p:sp>
        <p:nvSpPr>
          <p:cNvPr id="173" name="Google Shape;173;p39"/>
          <p:cNvSpPr txBox="1"/>
          <p:nvPr/>
        </p:nvSpPr>
        <p:spPr>
          <a:xfrm>
            <a:off x="1026200" y="4176425"/>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150" dirty="0" smtClean="0">
                <a:solidFill>
                  <a:schemeClr val="accent2"/>
                </a:solidFill>
                <a:latin typeface="Montserrat ExtraBold"/>
                <a:ea typeface="Montserrat ExtraBold"/>
                <a:cs typeface="Montserrat ExtraBold"/>
                <a:sym typeface="Montserrat ExtraBold"/>
              </a:rPr>
              <a:t>.</a:t>
            </a:r>
            <a:endParaRPr sz="1150" dirty="0">
              <a:solidFill>
                <a:schemeClr val="accent2"/>
              </a:solidFill>
              <a:latin typeface="Montserrat ExtraBold"/>
              <a:ea typeface="Montserrat ExtraBold"/>
              <a:cs typeface="Montserrat ExtraBold"/>
              <a:sym typeface="Montserrat ExtraBold"/>
            </a:endParaRPr>
          </a:p>
        </p:txBody>
      </p:sp>
    </p:spTree>
    <p:extLst>
      <p:ext uri="{BB962C8B-B14F-4D97-AF65-F5344CB8AC3E}">
        <p14:creationId xmlns:p14="http://schemas.microsoft.com/office/powerpoint/2010/main" val="1193065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661294" y="4392639"/>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smtClean="0">
                <a:latin typeface="+mn-lt"/>
              </a:rPr>
              <a:t>Main function</a:t>
            </a:r>
            <a:endParaRPr sz="1600" dirty="0">
              <a:latin typeface="+mn-lt"/>
            </a:endParaRPr>
          </a:p>
        </p:txBody>
      </p:sp>
      <p:sp>
        <p:nvSpPr>
          <p:cNvPr id="208" name="Google Shape;208;p43"/>
          <p:cNvSpPr txBox="1">
            <a:spLocks noGrp="1"/>
          </p:cNvSpPr>
          <p:nvPr>
            <p:ph type="subTitle" idx="1"/>
          </p:nvPr>
        </p:nvSpPr>
        <p:spPr>
          <a:xfrm>
            <a:off x="0" y="124837"/>
            <a:ext cx="7487078" cy="4457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latin typeface="Elephant" panose="02020904090505020303" pitchFamily="18" charset="0"/>
              </a:rPr>
              <a:t>FLOWCHARTS FOR THE SOURCE CODE :</a:t>
            </a:r>
            <a:endParaRPr sz="2000" dirty="0">
              <a:latin typeface="Elephant" panose="02020904090505020303" pitchFamily="18" charset="0"/>
            </a:endParaRPr>
          </a:p>
        </p:txBody>
      </p:sp>
      <p:cxnSp>
        <p:nvCxnSpPr>
          <p:cNvPr id="209" name="Google Shape;209;p43"/>
          <p:cNvCxnSpPr/>
          <p:nvPr/>
        </p:nvCxnSpPr>
        <p:spPr>
          <a:xfrm>
            <a:off x="661294" y="3892689"/>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p:cNvPicPr>
            <a:picLocks noChangeAspect="1"/>
          </p:cNvPicPr>
          <p:nvPr/>
        </p:nvPicPr>
        <p:blipFill>
          <a:blip r:embed="rId3"/>
          <a:stretch>
            <a:fillRect/>
          </a:stretch>
        </p:blipFill>
        <p:spPr>
          <a:xfrm>
            <a:off x="2251624" y="570551"/>
            <a:ext cx="4702628" cy="4545831"/>
          </a:xfrm>
          <a:prstGeom prst="rect">
            <a:avLst/>
          </a:prstGeom>
        </p:spPr>
      </p:pic>
    </p:spTree>
    <p:extLst>
      <p:ext uri="{BB962C8B-B14F-4D97-AF65-F5344CB8AC3E}">
        <p14:creationId xmlns:p14="http://schemas.microsoft.com/office/powerpoint/2010/main" val="2275642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p43"/>
          <p:cNvSpPr txBox="1">
            <a:spLocks noGrp="1"/>
          </p:cNvSpPr>
          <p:nvPr>
            <p:ph type="title" idx="2"/>
          </p:nvPr>
        </p:nvSpPr>
        <p:spPr>
          <a:xfrm>
            <a:off x="137502" y="3787447"/>
            <a:ext cx="573591"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smtClean="0"/>
              <a:t>01</a:t>
            </a:r>
            <a:endParaRPr sz="1800" dirty="0"/>
          </a:p>
        </p:txBody>
      </p:sp>
      <p:sp>
        <p:nvSpPr>
          <p:cNvPr id="208" name="Google Shape;208;p43"/>
          <p:cNvSpPr txBox="1">
            <a:spLocks noGrp="1"/>
          </p:cNvSpPr>
          <p:nvPr>
            <p:ph type="subTitle" idx="1"/>
          </p:nvPr>
        </p:nvSpPr>
        <p:spPr>
          <a:xfrm>
            <a:off x="969006" y="4254247"/>
            <a:ext cx="1950611"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G</a:t>
            </a:r>
            <a:r>
              <a:rPr lang="en" dirty="0" smtClean="0"/>
              <a:t>et student data :</a:t>
            </a:r>
            <a:endParaRPr dirty="0"/>
          </a:p>
        </p:txBody>
      </p:sp>
      <p:cxnSp>
        <p:nvCxnSpPr>
          <p:cNvPr id="209" name="Google Shape;209;p43"/>
          <p:cNvCxnSpPr/>
          <p:nvPr/>
        </p:nvCxnSpPr>
        <p:spPr>
          <a:xfrm>
            <a:off x="840049" y="371904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p:cNvPicPr>
            <a:picLocks noChangeAspect="1"/>
          </p:cNvPicPr>
          <p:nvPr/>
        </p:nvPicPr>
        <p:blipFill>
          <a:blip r:embed="rId3"/>
          <a:stretch>
            <a:fillRect/>
          </a:stretch>
        </p:blipFill>
        <p:spPr>
          <a:xfrm>
            <a:off x="3130154" y="336884"/>
            <a:ext cx="3360023" cy="43820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p43"/>
          <p:cNvSpPr txBox="1">
            <a:spLocks noGrp="1"/>
          </p:cNvSpPr>
          <p:nvPr>
            <p:ph type="title" idx="2"/>
          </p:nvPr>
        </p:nvSpPr>
        <p:spPr>
          <a:xfrm>
            <a:off x="137502" y="3787447"/>
            <a:ext cx="573591"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smtClean="0"/>
              <a:t>02</a:t>
            </a:r>
            <a:endParaRPr sz="1800" dirty="0"/>
          </a:p>
        </p:txBody>
      </p:sp>
      <p:sp>
        <p:nvSpPr>
          <p:cNvPr id="208" name="Google Shape;208;p43"/>
          <p:cNvSpPr txBox="1">
            <a:spLocks noGrp="1"/>
          </p:cNvSpPr>
          <p:nvPr>
            <p:ph type="subTitle" idx="1"/>
          </p:nvPr>
        </p:nvSpPr>
        <p:spPr>
          <a:xfrm>
            <a:off x="969006" y="4254247"/>
            <a:ext cx="2667968"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Display student data:</a:t>
            </a:r>
            <a:endParaRPr dirty="0"/>
          </a:p>
        </p:txBody>
      </p:sp>
      <p:cxnSp>
        <p:nvCxnSpPr>
          <p:cNvPr id="209" name="Google Shape;209;p43"/>
          <p:cNvCxnSpPr/>
          <p:nvPr/>
        </p:nvCxnSpPr>
        <p:spPr>
          <a:xfrm>
            <a:off x="840049" y="371904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p:cNvPicPr>
            <a:picLocks noChangeAspect="1"/>
          </p:cNvPicPr>
          <p:nvPr/>
        </p:nvPicPr>
        <p:blipFill rotWithShape="1">
          <a:blip r:embed="rId3"/>
          <a:srcRect l="12650" t="10664" r="7631" b="3753"/>
          <a:stretch/>
        </p:blipFill>
        <p:spPr>
          <a:xfrm>
            <a:off x="3059457" y="224182"/>
            <a:ext cx="2967823" cy="4262415"/>
          </a:xfrm>
          <a:prstGeom prst="rect">
            <a:avLst/>
          </a:prstGeom>
        </p:spPr>
      </p:pic>
    </p:spTree>
    <p:extLst>
      <p:ext uri="{BB962C8B-B14F-4D97-AF65-F5344CB8AC3E}">
        <p14:creationId xmlns:p14="http://schemas.microsoft.com/office/powerpoint/2010/main" val="4036853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p43"/>
          <p:cNvSpPr txBox="1">
            <a:spLocks noGrp="1"/>
          </p:cNvSpPr>
          <p:nvPr>
            <p:ph type="title" idx="2"/>
          </p:nvPr>
        </p:nvSpPr>
        <p:spPr>
          <a:xfrm>
            <a:off x="126700" y="4140068"/>
            <a:ext cx="573591"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smtClean="0"/>
              <a:t>03</a:t>
            </a:r>
            <a:endParaRPr sz="1800" dirty="0"/>
          </a:p>
        </p:txBody>
      </p:sp>
      <p:sp>
        <p:nvSpPr>
          <p:cNvPr id="208" name="Google Shape;208;p43"/>
          <p:cNvSpPr txBox="1">
            <a:spLocks noGrp="1"/>
          </p:cNvSpPr>
          <p:nvPr>
            <p:ph type="subTitle" idx="1"/>
          </p:nvPr>
        </p:nvSpPr>
        <p:spPr>
          <a:xfrm>
            <a:off x="969006" y="4486597"/>
            <a:ext cx="360987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Check the eligibility of the student</a:t>
            </a:r>
            <a:r>
              <a:rPr lang="en-US" dirty="0" smtClean="0"/>
              <a:t>:</a:t>
            </a:r>
            <a:endParaRPr dirty="0"/>
          </a:p>
        </p:txBody>
      </p:sp>
      <p:cxnSp>
        <p:nvCxnSpPr>
          <p:cNvPr id="209" name="Google Shape;209;p43"/>
          <p:cNvCxnSpPr/>
          <p:nvPr/>
        </p:nvCxnSpPr>
        <p:spPr>
          <a:xfrm>
            <a:off x="819424" y="4143600"/>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p:cNvPicPr>
            <a:picLocks noChangeAspect="1"/>
          </p:cNvPicPr>
          <p:nvPr/>
        </p:nvPicPr>
        <p:blipFill rotWithShape="1">
          <a:blip r:embed="rId3"/>
          <a:srcRect l="10150" t="6115" r="11422" b="7477"/>
          <a:stretch/>
        </p:blipFill>
        <p:spPr>
          <a:xfrm>
            <a:off x="2622687" y="350633"/>
            <a:ext cx="4465632" cy="4060347"/>
          </a:xfrm>
          <a:prstGeom prst="rect">
            <a:avLst/>
          </a:prstGeom>
        </p:spPr>
      </p:pic>
    </p:spTree>
    <p:extLst>
      <p:ext uri="{BB962C8B-B14F-4D97-AF65-F5344CB8AC3E}">
        <p14:creationId xmlns:p14="http://schemas.microsoft.com/office/powerpoint/2010/main" val="859491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p43"/>
          <p:cNvSpPr txBox="1">
            <a:spLocks noGrp="1"/>
          </p:cNvSpPr>
          <p:nvPr>
            <p:ph type="title" idx="2"/>
          </p:nvPr>
        </p:nvSpPr>
        <p:spPr>
          <a:xfrm>
            <a:off x="126700" y="4140068"/>
            <a:ext cx="573591"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smtClean="0"/>
              <a:t>04</a:t>
            </a:r>
            <a:endParaRPr sz="1800" dirty="0"/>
          </a:p>
        </p:txBody>
      </p:sp>
      <p:sp>
        <p:nvSpPr>
          <p:cNvPr id="208" name="Google Shape;208;p43"/>
          <p:cNvSpPr txBox="1">
            <a:spLocks noGrp="1"/>
          </p:cNvSpPr>
          <p:nvPr>
            <p:ph type="subTitle" idx="1"/>
          </p:nvPr>
        </p:nvSpPr>
        <p:spPr>
          <a:xfrm>
            <a:off x="969006" y="4486597"/>
            <a:ext cx="360987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Accept the marks :</a:t>
            </a:r>
            <a:endParaRPr dirty="0"/>
          </a:p>
        </p:txBody>
      </p:sp>
      <p:cxnSp>
        <p:nvCxnSpPr>
          <p:cNvPr id="209" name="Google Shape;209;p43"/>
          <p:cNvCxnSpPr/>
          <p:nvPr/>
        </p:nvCxnSpPr>
        <p:spPr>
          <a:xfrm>
            <a:off x="819424" y="4143600"/>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p:cNvPicPr>
            <a:picLocks noChangeAspect="1"/>
          </p:cNvPicPr>
          <p:nvPr/>
        </p:nvPicPr>
        <p:blipFill rotWithShape="1">
          <a:blip r:embed="rId3"/>
          <a:srcRect t="5037" b="3823"/>
          <a:stretch/>
        </p:blipFill>
        <p:spPr>
          <a:xfrm>
            <a:off x="2929178" y="130629"/>
            <a:ext cx="3299395" cy="4745041"/>
          </a:xfrm>
          <a:prstGeom prst="rect">
            <a:avLst/>
          </a:prstGeom>
        </p:spPr>
      </p:pic>
    </p:spTree>
    <p:extLst>
      <p:ext uri="{BB962C8B-B14F-4D97-AF65-F5344CB8AC3E}">
        <p14:creationId xmlns:p14="http://schemas.microsoft.com/office/powerpoint/2010/main" val="1654279296"/>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TotalTime>
  <Words>314</Words>
  <Application>Microsoft Office PowerPoint</Application>
  <PresentationFormat>On-screen Show (16:9)</PresentationFormat>
  <Paragraphs>72</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Montserrat</vt:lpstr>
      <vt:lpstr>Montserrat ExtraLight</vt:lpstr>
      <vt:lpstr>Montserrat ExtraBold</vt:lpstr>
      <vt:lpstr>Elephant</vt:lpstr>
      <vt:lpstr>Arial</vt:lpstr>
      <vt:lpstr>Futuristic Background by Slidesgo</vt:lpstr>
      <vt:lpstr>STUDENT EXAMINATION MANAGEMENT SYSTEM</vt:lpstr>
      <vt:lpstr>INTRODUCTION:</vt:lpstr>
      <vt:lpstr>PowerPoint Presentation</vt:lpstr>
      <vt:lpstr>PowerPoint Presentation</vt:lpstr>
      <vt:lpstr>Main function</vt:lpstr>
      <vt:lpstr>01</vt:lpstr>
      <vt:lpstr>02</vt:lpstr>
      <vt:lpstr>03</vt:lpstr>
      <vt:lpstr>04</vt:lpstr>
      <vt:lpstr>05</vt:lpstr>
      <vt:lpstr>06</vt:lpstr>
      <vt:lpstr>Conclusion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EXAMINATION MANAGEMENT SYSTEM</dc:title>
  <dc:creator>dell</dc:creator>
  <cp:lastModifiedBy>dell</cp:lastModifiedBy>
  <cp:revision>10</cp:revision>
  <dcterms:modified xsi:type="dcterms:W3CDTF">2021-01-17T15:42:15Z</dcterms:modified>
</cp:coreProperties>
</file>